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6" r:id="rId2"/>
    <p:sldId id="262" r:id="rId3"/>
    <p:sldId id="257" r:id="rId4"/>
    <p:sldId id="258" r:id="rId5"/>
    <p:sldId id="263" r:id="rId6"/>
    <p:sldId id="260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1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163" autoAdjust="0"/>
    <p:restoredTop sz="94660"/>
  </p:normalViewPr>
  <p:slideViewPr>
    <p:cSldViewPr>
      <p:cViewPr varScale="1">
        <p:scale>
          <a:sx n="69" d="100"/>
          <a:sy n="69" d="100"/>
        </p:scale>
        <p:origin x="-6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EA0C0-5CEE-4BE9-9D39-764ED78BD451}" type="datetimeFigureOut">
              <a:rPr lang="es-MX" smtClean="0"/>
              <a:t>18/06/2012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C93A4A-BD30-4A22-8FF2-ADC28B96B256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8CF82-008B-4FDF-9959-FEBCE5CE3C6C}" type="slidenum">
              <a:rPr lang="es-MX" smtClean="0"/>
              <a:pPr/>
              <a:t>20</a:t>
            </a:fld>
            <a:endParaRPr lang="es-MX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8CF82-008B-4FDF-9959-FEBCE5CE3C6C}" type="slidenum">
              <a:rPr lang="es-MX" smtClean="0"/>
              <a:pPr/>
              <a:t>24</a:t>
            </a:fld>
            <a:endParaRPr lang="es-MX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Rectángulo redondeado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Título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0" name="19 Subtítulo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9" name="18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2467F5-55B9-4B00-A47C-46F343D23F43}" type="datetimeFigureOut">
              <a:rPr lang="es-MX" smtClean="0"/>
              <a:pPr/>
              <a:t>18/06/2012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99C6AD-B88C-414A-87D7-51EA872A5B8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2467F5-55B9-4B00-A47C-46F343D23F43}" type="datetimeFigureOut">
              <a:rPr lang="es-MX" smtClean="0"/>
              <a:pPr/>
              <a:t>18/06/2012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99C6AD-B88C-414A-87D7-51EA872A5B8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2467F5-55B9-4B00-A47C-46F343D23F43}" type="datetimeFigureOut">
              <a:rPr lang="es-MX" smtClean="0"/>
              <a:pPr/>
              <a:t>18/06/2012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99C6AD-B88C-414A-87D7-51EA872A5B8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2467F5-55B9-4B00-A47C-46F343D23F43}" type="datetimeFigureOut">
              <a:rPr lang="es-MX" smtClean="0"/>
              <a:pPr/>
              <a:t>18/06/2012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99C6AD-B88C-414A-87D7-51EA872A5B8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 redondeado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2467F5-55B9-4B00-A47C-46F343D23F43}" type="datetimeFigureOut">
              <a:rPr lang="es-MX" smtClean="0"/>
              <a:pPr/>
              <a:t>18/06/2012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99C6AD-B88C-414A-87D7-51EA872A5B8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2467F5-55B9-4B00-A47C-46F343D23F43}" type="datetimeFigureOut">
              <a:rPr lang="es-MX" smtClean="0"/>
              <a:pPr/>
              <a:t>18/06/2012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99C6AD-B88C-414A-87D7-51EA872A5B8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2467F5-55B9-4B00-A47C-46F343D23F43}" type="datetimeFigureOut">
              <a:rPr lang="es-MX" smtClean="0"/>
              <a:pPr/>
              <a:t>18/06/2012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99C6AD-B88C-414A-87D7-51EA872A5B8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2467F5-55B9-4B00-A47C-46F343D23F43}" type="datetimeFigureOut">
              <a:rPr lang="es-MX" smtClean="0"/>
              <a:pPr/>
              <a:t>18/06/2012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99C6AD-B88C-414A-87D7-51EA872A5B8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2467F5-55B9-4B00-A47C-46F343D23F43}" type="datetimeFigureOut">
              <a:rPr lang="es-MX" smtClean="0"/>
              <a:pPr/>
              <a:t>18/06/2012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99C6AD-B88C-414A-87D7-51EA872A5B8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2467F5-55B9-4B00-A47C-46F343D23F43}" type="datetimeFigureOut">
              <a:rPr lang="es-MX" smtClean="0"/>
              <a:pPr/>
              <a:t>18/06/2012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99C6AD-B88C-414A-87D7-51EA872A5B8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dondear rectángulo de esquina sencilla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2467F5-55B9-4B00-A47C-46F343D23F43}" type="datetimeFigureOut">
              <a:rPr lang="es-MX" smtClean="0"/>
              <a:pPr/>
              <a:t>18/06/2012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99C6AD-B88C-414A-87D7-51EA872A5B8B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 redondeado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12 Marcador de título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92467F5-55B9-4B00-A47C-46F343D23F43}" type="datetimeFigureOut">
              <a:rPr lang="es-MX" smtClean="0"/>
              <a:pPr/>
              <a:t>18/06/2012</a:t>
            </a:fld>
            <a:endParaRPr lang="es-MX"/>
          </a:p>
        </p:txBody>
      </p:sp>
      <p:sp>
        <p:nvSpPr>
          <p:cNvPr id="18" name="17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399C6AD-B88C-414A-87D7-51EA872A5B8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hyperlink" Target="http://www.panoramio.com/photo/15132569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anoramio.com/photo/14272947" TargetMode="External"/><Relationship Id="rId5" Type="http://schemas.openxmlformats.org/officeDocument/2006/relationships/image" Target="../media/image12.jpeg"/><Relationship Id="rId4" Type="http://schemas.openxmlformats.org/officeDocument/2006/relationships/hyperlink" Target="http://www.panoramio.com/photo/1350087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google.com.mx/imgres?q=dibujos+clima&amp;um=1&amp;hl=es&amp;gbv=2&amp;biw=1080&amp;bih=452&amp;tbm=isch&amp;tbnid=BISMJd-belosYM:&amp;imgrefurl=http://www.noticiasdeopinion.com/2012/consultar-tiempo-temperatura.html&amp;docid=CWMEMlfDQp8ZDM&amp;imgurl=http://www.noticiasdeopinion.com/wp-content/uploads/2012/01/Tiempo-y-temperatura.jpg&amp;w=400&amp;h=283&amp;ei=2hdUT5zGOMPqggfpzeXNDQ&amp;zoom=1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google.com.mx/imgres?q=dibujos+clima&amp;um=1&amp;hl=es&amp;gbv=2&amp;biw=1080&amp;bih=452&amp;tbm=isch&amp;tbnid=ox5417LrrS3FDM:&amp;imgrefurl=http://naturalesenelalvar.blogspot.com/2012/02/fenomenos-atmosfericos.html&amp;docid=0GbpxgMWDik1nM&amp;imgurl=http://4.bp.blogspot.com/-GAWtGDwRUSQ/T0dHBEvLHBI/AAAAAAAAAOs/ikVvTHVJObU/s1600/clima.jpg&amp;w=502&amp;h=370&amp;ei=2hdUT5zGOMPqggfpzeXNDQ&amp;zoom=1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mx/imgres?q=AGAVES+DE+CASTA%C3%91OS+COAHUILA&amp;hl=es&amp;biw=1080&amp;bih=452&amp;gbv=2&amp;tbm=isch&amp;tbnid=SEFGRP6ilttnfM:&amp;imgrefurl=http://www.infojardin.com/foro/showthread.php?t=38993&amp;docid=NwNpC2OUerhGJM&amp;imgurl=http://imagenes.infojardin.com/subidas/images/viu1179659126k.jpg&amp;w=500&amp;h=375&amp;ei=IRtUT6jKCITeggeZteXYDQ&amp;zoom=1" TargetMode="External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hyperlink" Target="http://www.google.com.mx/imgres?q=dibujo+de+la+planta+del+chaparral&amp;hl=es&amp;gbv=2&amp;biw=1080&amp;bih=452&amp;tbm=isch&amp;tbnid=RnzwHhGOv-4ZAM:&amp;imgrefurl=http://www.meted.ucar.edu/fire/s290/unit3_es/print.htm&amp;docid=MCf4yEdgMsC8TM&amp;imgurl=http://www.meted.ucar.edu/fire/s290/unit3_es/media/graphics/flickr_green_shrubs.jpg&amp;w=500&amp;h=350&amp;ei=FxxUT7GRM4LqgQe-gpi-DQ&amp;zoom=1" TargetMode="Externa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//upload.wikimedia.org/wikipedia/commons/f/f0/Lamadrid_en_Coahuila.svg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http://www.e-local.gob.mx/work/templates/enciclo/EMM05coahuila/municipios/escudos/05esc016.jpg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48680"/>
            <a:ext cx="5688632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mw2.google.com/mw-panoramio/photos/small/15132569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548680"/>
            <a:ext cx="2808312" cy="2434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2 Rectángulo"/>
          <p:cNvSpPr/>
          <p:nvPr/>
        </p:nvSpPr>
        <p:spPr>
          <a:xfrm>
            <a:off x="3635896" y="90872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2800" dirty="0">
                <a:solidFill>
                  <a:schemeClr val="accent2">
                    <a:lumMod val="75000"/>
                  </a:schemeClr>
                </a:solidFill>
                <a:latin typeface="Arial Rounded MT Bold" pitchFamily="34" charset="0"/>
              </a:rPr>
              <a:t>La Catedral del Rosario o templo de Lamadrid, (</a:t>
            </a:r>
            <a:r>
              <a:rPr lang="es-MX" sz="2800" dirty="0" smtClean="0">
                <a:solidFill>
                  <a:schemeClr val="accent2">
                    <a:lumMod val="75000"/>
                  </a:schemeClr>
                </a:solidFill>
                <a:latin typeface="Arial Rounded MT Bold" pitchFamily="34" charset="0"/>
              </a:rPr>
              <a:t>1891)</a:t>
            </a:r>
            <a:endParaRPr lang="es-MX" sz="2800" dirty="0">
              <a:solidFill>
                <a:schemeClr val="accent2">
                  <a:lumMod val="75000"/>
                </a:schemeClr>
              </a:solidFill>
              <a:latin typeface="Arial Rounded MT Bold" pitchFamily="34" charset="0"/>
            </a:endParaRPr>
          </a:p>
        </p:txBody>
      </p:sp>
      <p:pic>
        <p:nvPicPr>
          <p:cNvPr id="33796" name="Picture 4" descr="http://mw2.google.com/mw-panoramio/photos/small/13500874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2708920"/>
            <a:ext cx="2718048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Rectángulo"/>
          <p:cNvSpPr/>
          <p:nvPr/>
        </p:nvSpPr>
        <p:spPr>
          <a:xfrm>
            <a:off x="1331640" y="3140968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 sz="2800" dirty="0" smtClean="0">
                <a:solidFill>
                  <a:schemeClr val="bg2">
                    <a:lumMod val="25000"/>
                  </a:schemeClr>
                </a:solidFill>
                <a:latin typeface="Arial Rounded MT Bold" pitchFamily="34" charset="0"/>
              </a:rPr>
              <a:t>Estación abandonada de la Madrid</a:t>
            </a:r>
            <a:endParaRPr lang="es-MX" sz="2800" dirty="0">
              <a:solidFill>
                <a:schemeClr val="bg2">
                  <a:lumMod val="25000"/>
                </a:schemeClr>
              </a:solidFill>
              <a:latin typeface="Arial Rounded MT Bold" pitchFamily="34" charset="0"/>
            </a:endParaRPr>
          </a:p>
        </p:txBody>
      </p:sp>
      <p:pic>
        <p:nvPicPr>
          <p:cNvPr id="33798" name="Picture 6" descr="http://mw2.google.com/mw-panoramio/photos/small/14272947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568" y="4221088"/>
            <a:ext cx="2736304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8 Rectángulo"/>
          <p:cNvSpPr/>
          <p:nvPr/>
        </p:nvSpPr>
        <p:spPr>
          <a:xfrm>
            <a:off x="3707904" y="5085185"/>
            <a:ext cx="457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800" dirty="0" smtClean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Rio la Salada La Madrid</a:t>
            </a:r>
            <a:endParaRPr lang="es-MX" sz="2800" dirty="0">
              <a:solidFill>
                <a:schemeClr val="accent3">
                  <a:lumMod val="75000"/>
                </a:schemeClr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Estación La Pol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4032448" cy="2830836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611560" y="404664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 smtClean="0">
                <a:solidFill>
                  <a:schemeClr val="accent6">
                    <a:lumMod val="75000"/>
                  </a:schemeClr>
                </a:solidFill>
                <a:latin typeface="Arial Rounded MT Bold" pitchFamily="34" charset="0"/>
              </a:rPr>
              <a:t>Estación La Polka</a:t>
            </a:r>
            <a:endParaRPr lang="es-MX" sz="2800" b="1" dirty="0">
              <a:solidFill>
                <a:schemeClr val="accent6">
                  <a:lumMod val="75000"/>
                </a:schemeClr>
              </a:solidFill>
              <a:latin typeface="Arial Rounded MT Bold" pitchFamily="34" charset="0"/>
            </a:endParaRPr>
          </a:p>
        </p:txBody>
      </p:sp>
      <p:pic>
        <p:nvPicPr>
          <p:cNvPr id="37892" name="Picture 4" descr="http://mw2.google.com/mw-panoramio/photos/thumbnail/333106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124744"/>
            <a:ext cx="3528392" cy="2592288"/>
          </a:xfrm>
          <a:prstGeom prst="rect">
            <a:avLst/>
          </a:prstGeom>
          <a:noFill/>
        </p:spPr>
      </p:pic>
      <p:sp>
        <p:nvSpPr>
          <p:cNvPr id="8" name="7 CuadroTexto"/>
          <p:cNvSpPr txBox="1"/>
          <p:nvPr/>
        </p:nvSpPr>
        <p:spPr>
          <a:xfrm>
            <a:off x="5004048" y="332656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dirty="0" smtClean="0">
                <a:solidFill>
                  <a:schemeClr val="accent5">
                    <a:lumMod val="75000"/>
                  </a:schemeClr>
                </a:solidFill>
                <a:latin typeface="Arial Rounded MT Bold" pitchFamily="34" charset="0"/>
              </a:rPr>
              <a:t>Plaza Principal</a:t>
            </a:r>
            <a:endParaRPr lang="es-MX" b="1" dirty="0">
              <a:solidFill>
                <a:schemeClr val="accent5">
                  <a:lumMod val="75000"/>
                </a:schemeClr>
              </a:solidFill>
              <a:latin typeface="Arial Rounded MT Bold" pitchFamily="34" charset="0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539552" y="3933056"/>
            <a:ext cx="48965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400" b="1" dirty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Potrero de Menchaca y Cañón </a:t>
            </a:r>
            <a:endParaRPr lang="es-MX" sz="2400" b="1" dirty="0" smtClean="0">
              <a:solidFill>
                <a:schemeClr val="accent3">
                  <a:lumMod val="75000"/>
                </a:schemeClr>
              </a:solidFill>
              <a:latin typeface="Arial Rounded MT Bold" pitchFamily="34" charset="0"/>
            </a:endParaRPr>
          </a:p>
          <a:p>
            <a:pPr algn="just"/>
            <a:r>
              <a:rPr lang="es-MX" sz="2400" b="1" dirty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 </a:t>
            </a:r>
            <a:r>
              <a:rPr lang="es-MX" sz="2400" b="1" dirty="0" smtClean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del </a:t>
            </a:r>
            <a:r>
              <a:rPr lang="es-MX" sz="2400" b="1" dirty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Marqués. </a:t>
            </a:r>
            <a:endParaRPr lang="es-MX" sz="2400" b="1" dirty="0" smtClean="0">
              <a:solidFill>
                <a:schemeClr val="accent3">
                  <a:lumMod val="75000"/>
                </a:schemeClr>
              </a:solidFill>
              <a:latin typeface="Arial Rounded MT Bold" pitchFamily="34" charset="0"/>
            </a:endParaRPr>
          </a:p>
          <a:p>
            <a:pPr algn="just"/>
            <a:r>
              <a:rPr lang="es-MX" sz="2400" b="1" dirty="0" smtClean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Cuenta </a:t>
            </a:r>
            <a:r>
              <a:rPr lang="es-MX" sz="2400" b="1" dirty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con el </a:t>
            </a:r>
            <a:r>
              <a:rPr lang="es-MX" sz="2400" b="1" dirty="0" smtClean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balneario </a:t>
            </a:r>
          </a:p>
          <a:p>
            <a:pPr algn="just"/>
            <a:r>
              <a:rPr lang="es-MX" sz="2400" b="1" dirty="0" smtClean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“El </a:t>
            </a:r>
            <a:r>
              <a:rPr lang="es-MX" sz="2400" b="1" dirty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cariño de la montaña</a:t>
            </a:r>
            <a:r>
              <a:rPr lang="es-MX" sz="2400" b="1" dirty="0" smtClean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"</a:t>
            </a:r>
          </a:p>
          <a:p>
            <a:pPr algn="just"/>
            <a:r>
              <a:rPr lang="es-MX" sz="2400" b="1" dirty="0" smtClean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"La </a:t>
            </a:r>
            <a:r>
              <a:rPr lang="es-MX" sz="2400" b="1" dirty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Saca </a:t>
            </a:r>
            <a:r>
              <a:rPr lang="es-MX" sz="2400" b="1" dirty="0" smtClean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Salada "y </a:t>
            </a:r>
          </a:p>
          <a:p>
            <a:pPr algn="just"/>
            <a:r>
              <a:rPr lang="es-MX" sz="2400" b="1" dirty="0" smtClean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"El </a:t>
            </a:r>
            <a:r>
              <a:rPr lang="es-MX" sz="2400" b="1" dirty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Cañón</a:t>
            </a:r>
            <a:r>
              <a:rPr lang="es-MX" sz="2400" b="1" dirty="0" smtClean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". </a:t>
            </a:r>
            <a:endParaRPr lang="es-MX" sz="2400" b="1" dirty="0">
              <a:solidFill>
                <a:schemeClr val="accent3">
                  <a:lumMod val="75000"/>
                </a:schemeClr>
              </a:solidFill>
              <a:latin typeface="Arial Rounded MT Bold" pitchFamily="34" charset="0"/>
            </a:endParaRPr>
          </a:p>
          <a:p>
            <a:endParaRPr lang="es-MX" dirty="0"/>
          </a:p>
        </p:txBody>
      </p:sp>
      <p:pic>
        <p:nvPicPr>
          <p:cNvPr id="10" name="9 Imagen" descr="Balneario Cariño de la Montaña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077072"/>
            <a:ext cx="2844934" cy="18884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467544" y="763543"/>
            <a:ext cx="835292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28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El 7 de octubre se celebra la fiesta de Nuestra Señora del Rosario. </a:t>
            </a:r>
            <a:endParaRPr kumimoji="0" lang="es-MX" sz="54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 Rounded MT Bold" pitchFamily="34" charset="0"/>
              <a:cs typeface="Arial" pitchFamily="34" charset="0"/>
            </a:endParaRPr>
          </a:p>
        </p:txBody>
      </p:sp>
      <p:pic>
        <p:nvPicPr>
          <p:cNvPr id="3" name="2 Imagen" descr="Auditorio Municipal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060848"/>
            <a:ext cx="6192688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928662" y="1142984"/>
            <a:ext cx="7348615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s-ES" sz="80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 Rounded MT Bold" pitchFamily="34" charset="0"/>
              </a:rPr>
              <a:t>ESTRUCTURA</a:t>
            </a:r>
          </a:p>
          <a:p>
            <a:pPr algn="ctr"/>
            <a:r>
              <a:rPr lang="es-ES" sz="80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 Rounded MT Bold" pitchFamily="34" charset="0"/>
              </a:rPr>
              <a:t>SOCIAL Y</a:t>
            </a:r>
          </a:p>
          <a:p>
            <a:pPr algn="ctr"/>
            <a:r>
              <a:rPr lang="es-ES" sz="80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 Rounded MT Bold" pitchFamily="34" charset="0"/>
              </a:rPr>
              <a:t>ECONÓMICA</a:t>
            </a:r>
            <a:endParaRPr lang="es-ES" sz="80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4.bp.blogspot.com/-HO4Z3RO0ze4/TlKFnKkPqOI/AAAAAAAABfU/DphdS1QkyD8/s400/dibujo_de_medico_doct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857232"/>
            <a:ext cx="3357586" cy="4786346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3643306" y="1857364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MX" sz="4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Atención médica por el seguro social</a:t>
            </a:r>
          </a:p>
          <a:p>
            <a:pPr algn="just"/>
            <a:r>
              <a:rPr lang="es-MX" sz="4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688 habitantes de Lamadrid.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14348" y="4714884"/>
            <a:ext cx="78581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b="1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La estructura económica permite a 51 viviendas puedan tener una computadora, a 385 tener una lavadora y 446 tienen una televisión.</a:t>
            </a:r>
            <a:endParaRPr lang="es-MX" sz="2400" b="1" i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3714744" y="857232"/>
            <a:ext cx="47863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Hay un total de 480 hogares.</a:t>
            </a:r>
          </a:p>
          <a:p>
            <a:pPr algn="just"/>
            <a:endParaRPr lang="es-MX" sz="24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just"/>
            <a:r>
              <a:rPr lang="es-MX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Tienen piso de tierra</a:t>
            </a:r>
          </a:p>
          <a:p>
            <a:pPr algn="just"/>
            <a:r>
              <a:rPr lang="es-MX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Cuentan con una , dos o tres habitaciones.</a:t>
            </a:r>
          </a:p>
          <a:p>
            <a:pPr algn="just"/>
            <a:endParaRPr lang="es-MX" sz="24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just"/>
            <a:r>
              <a:rPr lang="es-MX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Instalaciones sanitarias</a:t>
            </a:r>
          </a:p>
          <a:p>
            <a:pPr algn="just"/>
            <a:r>
              <a:rPr lang="es-MX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Servicios públicos</a:t>
            </a:r>
          </a:p>
          <a:p>
            <a:pPr algn="just"/>
            <a:r>
              <a:rPr lang="es-MX" sz="2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Acceso a la luz eléctrica</a:t>
            </a:r>
          </a:p>
        </p:txBody>
      </p:sp>
      <p:pic>
        <p:nvPicPr>
          <p:cNvPr id="5" name="Picture 6" descr="http://t2.gstatic.com/images?q=tbn:ANd9GcSPew4JCT5N5bLZN5SJ3mrlu0Xgv5VLnA7w9KIU6Z0gV9-_t_I4"/>
          <p:cNvPicPr>
            <a:picLocks noChangeAspect="1" noChangeArrowheads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500034" y="1285860"/>
            <a:ext cx="3176902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142976" y="785794"/>
            <a:ext cx="724987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Rounded MT Bold" pitchFamily="34" charset="0"/>
              </a:rPr>
              <a:t>EDUCACIÓN</a:t>
            </a:r>
            <a:endParaRPr lang="es-ES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Rounded MT Bold" pitchFamily="34" charset="0"/>
            </a:endParaRPr>
          </a:p>
        </p:txBody>
      </p:sp>
      <p:pic>
        <p:nvPicPr>
          <p:cNvPr id="1026" name="Picture 2" descr="http://1.bp.blogspot.com/_jiv2A15MAwo/THIVM4mZX8I/AAAAAAAAATc/3fpSmd_7ZzM/s1600/educai%C3%B3n+p%C3%BAblica+laica+y+gratuit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357430"/>
            <a:ext cx="4429156" cy="3905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4.bp.blogspot.com/-hCBpbq8h_68/TmvB1Cu4RLI/AAAAAAAAAY4/p1SD9Fc8nz0/s1600/nena+letras.jpg"/>
          <p:cNvPicPr>
            <a:picLocks noChangeAspect="1" noChangeArrowheads="1"/>
          </p:cNvPicPr>
          <p:nvPr/>
        </p:nvPicPr>
        <p:blipFill>
          <a:blip r:embed="rId2"/>
          <a:srcRect b="8593"/>
          <a:stretch>
            <a:fillRect/>
          </a:stretch>
        </p:blipFill>
        <p:spPr bwMode="auto">
          <a:xfrm>
            <a:off x="428596" y="1142984"/>
            <a:ext cx="2786082" cy="4071966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3500430" y="642919"/>
            <a:ext cx="492919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A partir de los 15 años 69 no tienen ninguna escolaridad</a:t>
            </a:r>
          </a:p>
          <a:p>
            <a:endParaRPr lang="es-MX" sz="28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r>
              <a:rPr lang="es-MX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515 tienen una escolaridad incompleta</a:t>
            </a:r>
          </a:p>
          <a:p>
            <a:endParaRPr lang="es-MX" sz="28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r>
              <a:rPr lang="es-MX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337 tienen una escolaridad básica </a:t>
            </a:r>
          </a:p>
          <a:p>
            <a:endParaRPr lang="es-MX" sz="28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r>
              <a:rPr lang="es-MX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267 cuentan con una educación post-básica.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http://upload.wikimedia.org/wikipedia/commons/e/e8/Escudo_Casta%C3%B1os_Coahuila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32656"/>
            <a:ext cx="5904656" cy="619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Rectángulo"/>
          <p:cNvSpPr/>
          <p:nvPr/>
        </p:nvSpPr>
        <p:spPr>
          <a:xfrm>
            <a:off x="539552" y="0"/>
            <a:ext cx="1008112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C</a:t>
            </a:r>
          </a:p>
          <a:p>
            <a:pPr algn="ctr"/>
            <a:r>
              <a:rPr lang="es-E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</a:t>
            </a:r>
          </a:p>
          <a:p>
            <a:pPr algn="ctr"/>
            <a:r>
              <a:rPr lang="es-E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ST</a:t>
            </a:r>
          </a:p>
          <a:p>
            <a:pPr algn="ctr"/>
            <a:r>
              <a:rPr lang="es-E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</a:t>
            </a:r>
          </a:p>
          <a:p>
            <a:pPr algn="ctr"/>
            <a:r>
              <a:rPr lang="es-E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Ñ</a:t>
            </a:r>
          </a:p>
          <a:p>
            <a:pPr algn="ctr"/>
            <a:r>
              <a:rPr lang="es-E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</a:t>
            </a:r>
          </a:p>
          <a:p>
            <a:pPr algn="ctr"/>
            <a:r>
              <a:rPr lang="es-E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</a:t>
            </a:r>
            <a:endParaRPr lang="es-E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t1.gstatic.com/images?q=tbn:ANd9GcT4oOhDg64_dEyzxqslgRhvXfq4d6A7aE7UewbvqjTsUfAnCZj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556792"/>
            <a:ext cx="6552728" cy="3528392"/>
          </a:xfrm>
          <a:prstGeom prst="rect">
            <a:avLst/>
          </a:prstGeom>
          <a:noFill/>
        </p:spPr>
      </p:pic>
      <p:sp>
        <p:nvSpPr>
          <p:cNvPr id="2" name="1 Rectángulo"/>
          <p:cNvSpPr/>
          <p:nvPr/>
        </p:nvSpPr>
        <p:spPr>
          <a:xfrm>
            <a:off x="395536" y="476672"/>
            <a:ext cx="667772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s-ES" sz="6600" b="1" cap="none" spc="0" dirty="0" smtClean="0">
                <a:ln/>
                <a:solidFill>
                  <a:schemeClr val="accent3"/>
                </a:solidFill>
                <a:effectLst/>
                <a:latin typeface="Arial Rounded MT Bold" pitchFamily="34" charset="0"/>
              </a:rPr>
              <a:t>LOCALIZACIÓN</a:t>
            </a:r>
            <a:endParaRPr lang="es-ES" sz="6600" b="1" cap="none" spc="0" dirty="0">
              <a:ln/>
              <a:solidFill>
                <a:schemeClr val="accent3"/>
              </a:solidFill>
              <a:effectLst/>
              <a:latin typeface="Arial Rounded MT Bold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987824" y="4869160"/>
            <a:ext cx="579203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s-ES" sz="7200" b="1" dirty="0" smtClean="0">
                <a:ln/>
                <a:solidFill>
                  <a:schemeClr val="accent3"/>
                </a:solidFill>
                <a:latin typeface="Arial Rounded MT Bold" pitchFamily="34" charset="0"/>
              </a:rPr>
              <a:t>POBLACIÓN</a:t>
            </a:r>
            <a:endParaRPr lang="es-ES" sz="5400" b="1" cap="none" spc="0" dirty="0">
              <a:ln/>
              <a:solidFill>
                <a:schemeClr val="accent3"/>
              </a:solidFill>
              <a:effectLst/>
              <a:latin typeface="Arial Rounded MT Bold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467544" y="620688"/>
            <a:ext cx="727147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Rounded MT Bold" pitchFamily="34" charset="0"/>
              </a:rPr>
              <a:t>LOCALIZACIÓN</a:t>
            </a:r>
            <a:endParaRPr lang="es-MX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2267744" y="4869160"/>
            <a:ext cx="641656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 Rounded MT Bold" pitchFamily="34" charset="0"/>
              </a:rPr>
              <a:t>POBLACIÓN</a:t>
            </a:r>
            <a:endParaRPr lang="es-ES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 Rounded MT Bold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Imagen 5" descr="http://3.bp.blogspot.com/_QgUMkHp9bQk/R1NLRq2_6gI/AAAAAAAAACk/OnTpczdAk4A/s400/CASTAN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196752"/>
            <a:ext cx="3600400" cy="4248472"/>
          </a:xfrm>
          <a:prstGeom prst="rect">
            <a:avLst/>
          </a:prstGeom>
          <a:noFill/>
        </p:spPr>
      </p:pic>
      <p:sp>
        <p:nvSpPr>
          <p:cNvPr id="16387" name="6 Conector recto de flecha"/>
          <p:cNvSpPr>
            <a:spLocks noChangeShapeType="1"/>
          </p:cNvSpPr>
          <p:nvPr/>
        </p:nvSpPr>
        <p:spPr bwMode="auto">
          <a:xfrm rot="16200000">
            <a:off x="3517678" y="2107059"/>
            <a:ext cx="2468687" cy="360041"/>
          </a:xfrm>
          <a:prstGeom prst="bentConnector3">
            <a:avLst>
              <a:gd name="adj1" fmla="val 49963"/>
            </a:avLst>
          </a:prstGeom>
          <a:noFill/>
          <a:ln w="38100">
            <a:solidFill>
              <a:srgbClr val="8064A2"/>
            </a:solidFill>
            <a:miter lim="800000"/>
            <a:headEnd/>
            <a:tailEnd type="arrow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6390" name="7 Conector recto de flecha"/>
          <p:cNvSpPr>
            <a:spLocks noChangeShapeType="1"/>
          </p:cNvSpPr>
          <p:nvPr/>
        </p:nvSpPr>
        <p:spPr bwMode="auto">
          <a:xfrm rot="5400000" flipH="1">
            <a:off x="2927200" y="2049462"/>
            <a:ext cx="2396679" cy="403225"/>
          </a:xfrm>
          <a:prstGeom prst="bentConnector3">
            <a:avLst>
              <a:gd name="adj1" fmla="val 49963"/>
            </a:avLst>
          </a:prstGeom>
          <a:noFill/>
          <a:ln w="38100">
            <a:solidFill>
              <a:srgbClr val="8064A2"/>
            </a:solidFill>
            <a:miter lim="800000"/>
            <a:headEnd/>
            <a:tailEnd type="arrow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6389" name="8 Conector recto de flecha"/>
          <p:cNvSpPr>
            <a:spLocks noChangeShapeType="1"/>
          </p:cNvSpPr>
          <p:nvPr/>
        </p:nvSpPr>
        <p:spPr bwMode="auto">
          <a:xfrm rot="5400000" flipH="1">
            <a:off x="1718245" y="1098179"/>
            <a:ext cx="2517454" cy="2138536"/>
          </a:xfrm>
          <a:prstGeom prst="bentConnector3">
            <a:avLst>
              <a:gd name="adj1" fmla="val 49963"/>
            </a:avLst>
          </a:prstGeom>
          <a:noFill/>
          <a:ln w="38100">
            <a:solidFill>
              <a:srgbClr val="8064A2"/>
            </a:solidFill>
            <a:miter lim="800000"/>
            <a:headEnd/>
            <a:tailEnd type="arrow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6396" name="9 Cuadro de texto"/>
          <p:cNvSpPr txBox="1">
            <a:spLocks noChangeArrowheads="1"/>
          </p:cNvSpPr>
          <p:nvPr/>
        </p:nvSpPr>
        <p:spPr bwMode="auto">
          <a:xfrm>
            <a:off x="971600" y="548680"/>
            <a:ext cx="1767383" cy="330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2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Bernard MT Condensed" pitchFamily="18" charset="0"/>
                <a:ea typeface="Calibri" pitchFamily="34" charset="0"/>
                <a:cs typeface="Times New Roman" pitchFamily="18" charset="0"/>
              </a:rPr>
              <a:t>Sacramento</a:t>
            </a:r>
            <a:r>
              <a:rPr kumimoji="0" lang="es-ES_tradnl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s-ES_tradnl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95" name="10 Cuadro de texto"/>
          <p:cNvSpPr txBox="1">
            <a:spLocks noChangeArrowheads="1"/>
          </p:cNvSpPr>
          <p:nvPr/>
        </p:nvSpPr>
        <p:spPr bwMode="auto">
          <a:xfrm>
            <a:off x="2915816" y="692696"/>
            <a:ext cx="1296144" cy="330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2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Bernard MT Condensed" pitchFamily="18" charset="0"/>
                <a:ea typeface="Calibri" pitchFamily="34" charset="0"/>
                <a:cs typeface="Times New Roman" pitchFamily="18" charset="0"/>
              </a:rPr>
              <a:t>Frontera</a:t>
            </a:r>
            <a:r>
              <a:rPr kumimoji="0" lang="es-ES_tradnl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s-ES_tradnl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97" name="11 Cuadro de texto"/>
          <p:cNvSpPr txBox="1">
            <a:spLocks noChangeArrowheads="1"/>
          </p:cNvSpPr>
          <p:nvPr/>
        </p:nvSpPr>
        <p:spPr bwMode="auto">
          <a:xfrm>
            <a:off x="4499992" y="692696"/>
            <a:ext cx="1224136" cy="330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ernard MT Condensed" pitchFamily="18" charset="0"/>
                <a:ea typeface="Calibri" pitchFamily="34" charset="0"/>
                <a:cs typeface="Times New Roman" pitchFamily="18" charset="0"/>
              </a:rPr>
              <a:t>Monclova</a:t>
            </a:r>
            <a:endParaRPr kumimoji="0" lang="es-ES_tradnl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ernard MT Condensed" pitchFamily="18" charset="0"/>
              <a:cs typeface="Arial" pitchFamily="34" charset="0"/>
            </a:endParaRPr>
          </a:p>
        </p:txBody>
      </p:sp>
      <p:sp>
        <p:nvSpPr>
          <p:cNvPr id="16394" name="12 Conector recto de flecha"/>
          <p:cNvSpPr>
            <a:spLocks noChangeShapeType="1"/>
          </p:cNvSpPr>
          <p:nvPr/>
        </p:nvSpPr>
        <p:spPr bwMode="auto">
          <a:xfrm>
            <a:off x="4572000" y="4437112"/>
            <a:ext cx="1440160" cy="648072"/>
          </a:xfrm>
          <a:prstGeom prst="bentConnector3">
            <a:avLst>
              <a:gd name="adj1" fmla="val 51084"/>
            </a:avLst>
          </a:prstGeom>
          <a:noFill/>
          <a:ln w="38100">
            <a:solidFill>
              <a:srgbClr val="F79646"/>
            </a:solidFill>
            <a:miter lim="800000"/>
            <a:headEnd/>
            <a:tailEnd type="arrow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6393" name="13 Cuadro de texto"/>
          <p:cNvSpPr txBox="1">
            <a:spLocks noChangeArrowheads="1"/>
          </p:cNvSpPr>
          <p:nvPr/>
        </p:nvSpPr>
        <p:spPr bwMode="auto">
          <a:xfrm>
            <a:off x="6012160" y="4941168"/>
            <a:ext cx="1800200" cy="330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ernard MT Condensed" pitchFamily="18" charset="0"/>
                <a:ea typeface="Calibri" pitchFamily="34" charset="0"/>
                <a:cs typeface="Times New Roman" pitchFamily="18" charset="0"/>
              </a:rPr>
              <a:t>Ramos Arizpe </a:t>
            </a:r>
            <a:endParaRPr kumimoji="0" lang="es-ES_tradnl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ernard MT Condensed" pitchFamily="18" charset="0"/>
              <a:cs typeface="Arial" pitchFamily="34" charset="0"/>
            </a:endParaRPr>
          </a:p>
        </p:txBody>
      </p:sp>
      <p:sp>
        <p:nvSpPr>
          <p:cNvPr id="16386" name="14 Conector recto de flecha"/>
          <p:cNvSpPr>
            <a:spLocks noChangeShapeType="1"/>
          </p:cNvSpPr>
          <p:nvPr/>
        </p:nvSpPr>
        <p:spPr bwMode="auto">
          <a:xfrm>
            <a:off x="4788024" y="3645024"/>
            <a:ext cx="989012" cy="11112"/>
          </a:xfrm>
          <a:prstGeom prst="bentConnector3">
            <a:avLst>
              <a:gd name="adj1" fmla="val 49921"/>
            </a:avLst>
          </a:prstGeom>
          <a:noFill/>
          <a:ln w="38100">
            <a:solidFill>
              <a:srgbClr val="9BBB59"/>
            </a:solidFill>
            <a:miter lim="800000"/>
            <a:headEnd/>
            <a:tailEnd type="arrow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6392" name="15 Cuadro de texto"/>
          <p:cNvSpPr txBox="1">
            <a:spLocks noChangeArrowheads="1"/>
          </p:cNvSpPr>
          <p:nvPr/>
        </p:nvSpPr>
        <p:spPr bwMode="auto">
          <a:xfrm>
            <a:off x="5868144" y="3501008"/>
            <a:ext cx="1080120" cy="330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ernard MT Condensed" pitchFamily="18" charset="0"/>
                <a:ea typeface="Calibri" pitchFamily="34" charset="0"/>
                <a:cs typeface="Times New Roman" pitchFamily="18" charset="0"/>
              </a:rPr>
              <a:t>Candela </a:t>
            </a:r>
            <a:endParaRPr kumimoji="0" lang="es-ES_tradnl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ernard MT Condensed" pitchFamily="18" charset="0"/>
              <a:cs typeface="Arial" pitchFamily="34" charset="0"/>
            </a:endParaRPr>
          </a:p>
        </p:txBody>
      </p:sp>
      <p:sp>
        <p:nvSpPr>
          <p:cNvPr id="16388" name="16 Conector recto de flecha"/>
          <p:cNvSpPr>
            <a:spLocks noChangeShapeType="1"/>
          </p:cNvSpPr>
          <p:nvPr/>
        </p:nvSpPr>
        <p:spPr bwMode="auto">
          <a:xfrm rot="10800000">
            <a:off x="1979712" y="2996952"/>
            <a:ext cx="1623888" cy="495548"/>
          </a:xfrm>
          <a:prstGeom prst="bentConnector3">
            <a:avLst>
              <a:gd name="adj1" fmla="val 49958"/>
            </a:avLst>
          </a:prstGeom>
          <a:noFill/>
          <a:ln w="38100">
            <a:solidFill>
              <a:srgbClr val="4F81BD"/>
            </a:solidFill>
            <a:miter lim="800000"/>
            <a:headEnd/>
            <a:tailEnd type="arrow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6391" name="17 Cuadro de texto"/>
          <p:cNvSpPr txBox="1">
            <a:spLocks noChangeArrowheads="1"/>
          </p:cNvSpPr>
          <p:nvPr/>
        </p:nvSpPr>
        <p:spPr bwMode="auto">
          <a:xfrm>
            <a:off x="179512" y="2780928"/>
            <a:ext cx="1872208" cy="330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ernard MT Condensed" pitchFamily="18" charset="0"/>
                <a:ea typeface="Calibri" pitchFamily="34" charset="0"/>
                <a:cs typeface="Times New Roman" pitchFamily="18" charset="0"/>
              </a:rPr>
              <a:t>Cuatro Cienegas </a:t>
            </a:r>
            <a:endParaRPr kumimoji="0" lang="es-ES_tradnl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ernard MT Condensed" pitchFamily="18" charset="0"/>
              <a:cs typeface="Arial" pitchFamily="34" charset="0"/>
            </a:endParaRPr>
          </a:p>
        </p:txBody>
      </p:sp>
      <p:sp>
        <p:nvSpPr>
          <p:cNvPr id="16406" name="Rectangle 2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6372200" y="836712"/>
            <a:ext cx="2304256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MX" sz="2400" dirty="0" smtClean="0">
                <a:latin typeface="Arial Rounded MT Bold" pitchFamily="34" charset="0"/>
              </a:rPr>
              <a:t>23,871 habitantes </a:t>
            </a:r>
            <a:endParaRPr lang="es-MX" sz="2400" dirty="0">
              <a:latin typeface="Arial Rounded MT Bold" pitchFamily="34" charset="0"/>
            </a:endParaRPr>
          </a:p>
        </p:txBody>
      </p:sp>
      <p:cxnSp>
        <p:nvCxnSpPr>
          <p:cNvPr id="18" name="17 Conector recto de flecha"/>
          <p:cNvCxnSpPr/>
          <p:nvPr/>
        </p:nvCxnSpPr>
        <p:spPr>
          <a:xfrm flipV="1">
            <a:off x="4427984" y="1772816"/>
            <a:ext cx="2304256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18 Rectángulo"/>
          <p:cNvSpPr/>
          <p:nvPr/>
        </p:nvSpPr>
        <p:spPr>
          <a:xfrm>
            <a:off x="6335688" y="2204864"/>
            <a:ext cx="2808312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MX" sz="2000" b="1" dirty="0" smtClean="0">
                <a:latin typeface="Arial Rounded MT Bold" pitchFamily="34" charset="0"/>
              </a:rPr>
              <a:t>12.045 son mujeres y</a:t>
            </a:r>
          </a:p>
          <a:p>
            <a:r>
              <a:rPr lang="es-MX" sz="2000" b="1" dirty="0" smtClean="0">
                <a:latin typeface="Arial Rounded MT Bold" pitchFamily="34" charset="0"/>
              </a:rPr>
              <a:t> 11.826 son hombres</a:t>
            </a:r>
            <a:endParaRPr lang="es-MX" sz="2000" b="1" dirty="0">
              <a:latin typeface="Arial Rounded MT Bold" pitchFamily="34" charset="0"/>
            </a:endParaRPr>
          </a:p>
        </p:txBody>
      </p:sp>
      <p:cxnSp>
        <p:nvCxnSpPr>
          <p:cNvPr id="20" name="19 Conector recto de flecha"/>
          <p:cNvCxnSpPr/>
          <p:nvPr/>
        </p:nvCxnSpPr>
        <p:spPr>
          <a:xfrm>
            <a:off x="7524328" y="1700808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http://t0.gstatic.com/images?q=tbn:ANd9GcSrAS3fnIudHEa6cqxHBl4IIP406XInrhH8AbqbJKYiRQ0xtxaQ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772816"/>
            <a:ext cx="4824536" cy="345638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Rectángulo"/>
          <p:cNvSpPr/>
          <p:nvPr/>
        </p:nvSpPr>
        <p:spPr>
          <a:xfrm>
            <a:off x="2555776" y="692696"/>
            <a:ext cx="338426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66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CLIMA</a:t>
            </a:r>
            <a:endParaRPr lang="es-ES" sz="66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http://t0.gstatic.com/images?q=tbn:ANd9GcRf38kdGJFritsrV2GiRWI8luelocsjpe310y3SeDtkWcNJ_42d">
            <a:hlinkClick r:id="rId2"/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-3798" r="79114" b="70940"/>
          <a:stretch/>
        </p:blipFill>
        <p:spPr bwMode="auto">
          <a:xfrm>
            <a:off x="1187624" y="764704"/>
            <a:ext cx="1872208" cy="13406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3275856" y="847747"/>
            <a:ext cx="38884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68725" algn="l"/>
              </a:tabLst>
            </a:pPr>
            <a:r>
              <a:rPr lang="es-MX" sz="2400" b="1" dirty="0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L</a:t>
            </a:r>
            <a:r>
              <a:rPr kumimoji="0" lang="es-MX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a temperatura media anual es de 20 a 22°C</a:t>
            </a:r>
            <a:endParaRPr kumimoji="0" lang="es-MX" sz="36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pic>
        <p:nvPicPr>
          <p:cNvPr id="11" name="10 Imagen" descr="http://t0.gstatic.com/images?q=tbn:ANd9GcRf38kdGJFritsrV2GiRWI8luelocsjpe310y3SeDtkWcNJ_42d">
            <a:hlinkClick r:id="rId2"/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74684" t="59829"/>
          <a:stretch/>
        </p:blipFill>
        <p:spPr bwMode="auto">
          <a:xfrm>
            <a:off x="5940152" y="1988840"/>
            <a:ext cx="2160240" cy="19442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15" name="14 CuadroTexto"/>
          <p:cNvSpPr txBox="1"/>
          <p:nvPr/>
        </p:nvSpPr>
        <p:spPr>
          <a:xfrm>
            <a:off x="1547664" y="2276872"/>
            <a:ext cx="43204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dirty="0"/>
              <a:t> </a:t>
            </a:r>
            <a:r>
              <a:rPr lang="es-MX" sz="2800" b="1" dirty="0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Con </a:t>
            </a:r>
            <a:r>
              <a:rPr lang="es-MX" sz="2800" b="1" dirty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régimen de lluvias en los meses de</a:t>
            </a:r>
          </a:p>
          <a:p>
            <a:pPr algn="ctr"/>
            <a:r>
              <a:rPr lang="es-MX" sz="2800" b="1" dirty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Mayo,</a:t>
            </a:r>
          </a:p>
          <a:p>
            <a:pPr algn="ctr"/>
            <a:r>
              <a:rPr lang="es-MX" sz="2800" b="1" dirty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Junio,</a:t>
            </a:r>
          </a:p>
          <a:p>
            <a:pPr algn="ctr"/>
            <a:r>
              <a:rPr lang="es-MX" sz="2800" b="1" dirty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Julio,</a:t>
            </a:r>
          </a:p>
          <a:p>
            <a:pPr algn="ctr"/>
            <a:r>
              <a:rPr lang="es-MX" sz="2800" b="1" dirty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Noviembre,</a:t>
            </a:r>
          </a:p>
          <a:p>
            <a:pPr algn="ctr"/>
            <a:r>
              <a:rPr lang="es-MX" sz="2800" b="1" dirty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Diciembre </a:t>
            </a:r>
            <a:r>
              <a:rPr lang="es-MX" sz="2800" b="1" dirty="0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Y</a:t>
            </a:r>
          </a:p>
          <a:p>
            <a:pPr algn="ctr"/>
            <a:r>
              <a:rPr lang="es-MX" sz="2800" b="1" dirty="0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 </a:t>
            </a:r>
            <a:r>
              <a:rPr lang="es-MX" sz="2800" b="1" dirty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Enero</a:t>
            </a:r>
            <a:endParaRPr lang="es-MX" sz="2400" b="1" dirty="0">
              <a:solidFill>
                <a:schemeClr val="accent3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95536" y="332656"/>
            <a:ext cx="38884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s-ES" sz="66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FLORA</a:t>
            </a:r>
            <a:r>
              <a:rPr lang="es-E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endParaRPr lang="es-E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5148064" y="5013176"/>
            <a:ext cx="345318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s-ES" sz="66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FAUNA</a:t>
            </a:r>
            <a:endParaRPr lang="es-ES" sz="66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13314" name="Picture 2" descr="http://t1.gstatic.com/images?q=tbn:ANd9GcQu4uocnFBHDJ__RqLHWHNIC-xA4hrujjGo4gg6M0-FN2LdSt7j8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268760"/>
            <a:ext cx="5904656" cy="3600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http://t2.gstatic.com/images?q=tbn:ANd9GcRMtvuToHiVSylo7k27ziiEjPl2DeiKlIpenLMmF2VwdGkazm-aMQ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2592288" cy="19442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2 Imagen" descr="http://t0.gstatic.com/images?q=tbn:ANd9GcQSg1IwYetpZI-15j3IfAbi4sLvYXGD6VppG8HjrP5ON5-HDq4S">
            <a:hlinkClick r:id="rId5"/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48680"/>
            <a:ext cx="2664296" cy="19442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3 Imagen" descr="Fotos de Castaños, Coahuila, México: Flora desértica"/>
          <p:cNvPicPr/>
          <p:nvPr/>
        </p:nvPicPr>
        <p:blipFill>
          <a:blip r:embed="rId7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140968"/>
            <a:ext cx="2232248" cy="28083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CuadroTexto"/>
          <p:cNvSpPr txBox="1"/>
          <p:nvPr/>
        </p:nvSpPr>
        <p:spPr>
          <a:xfrm>
            <a:off x="899592" y="2492896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>
                <a:solidFill>
                  <a:srgbClr val="00B050"/>
                </a:solidFill>
                <a:latin typeface="Century Gothic" pitchFamily="34" charset="0"/>
              </a:rPr>
              <a:t>Agave</a:t>
            </a:r>
            <a:r>
              <a:rPr lang="es-ES_tradnl" sz="3200" dirty="0"/>
              <a:t> </a:t>
            </a:r>
            <a:endParaRPr lang="es-MX" sz="3200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652120" y="2534126"/>
            <a:ext cx="23762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68725" algn="l"/>
              </a:tabLst>
            </a:pPr>
            <a:r>
              <a:rPr kumimoji="0" lang="es-ES_tradnl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Chaparral</a:t>
            </a:r>
            <a:endParaRPr kumimoji="0" lang="es-ES_tradnl" sz="44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5004048" y="4293096"/>
            <a:ext cx="25202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13000" algn="l"/>
              </a:tabLst>
            </a:pPr>
            <a:r>
              <a:rPr kumimoji="0" lang="es-ES_tradnl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entury Gothic" pitchFamily="34" charset="0"/>
                <a:ea typeface="Calibri" pitchFamily="34" charset="0"/>
                <a:cs typeface="Times New Roman" pitchFamily="18" charset="0"/>
              </a:rPr>
              <a:t>Flor Desértica</a:t>
            </a:r>
            <a:endParaRPr kumimoji="0" lang="es-ES_tradnl" sz="44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entury Gothic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mw2.google.com/mw-panoramio/photos/medium/285840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933056"/>
            <a:ext cx="2818284" cy="2376264"/>
          </a:xfrm>
          <a:prstGeom prst="rect">
            <a:avLst/>
          </a:prstGeom>
          <a:noFill/>
        </p:spPr>
      </p:pic>
      <p:pic>
        <p:nvPicPr>
          <p:cNvPr id="21510" name="Picture 6" descr="http://t0.gstatic.com/images?q=tbn:ANd9GcTlDu5pE7q7bKIfwaWyRNhdoG6mn35eoVFct8mED3X1UYa3-Ay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980728"/>
            <a:ext cx="1800200" cy="18478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6" name="Picture 2" descr="http://t1.gstatic.com/images?q=tbn:ANd9GcRufnIdNkl9YD2Kqwidj4D_y9NMfbW5SSucUT1XhZfjSh0Dyn56e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620688"/>
            <a:ext cx="3096344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2 Rectángulo"/>
          <p:cNvSpPr/>
          <p:nvPr/>
        </p:nvSpPr>
        <p:spPr>
          <a:xfrm>
            <a:off x="1187624" y="3284984"/>
            <a:ext cx="21804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800" b="1" dirty="0" smtClean="0">
                <a:solidFill>
                  <a:srgbClr val="00B050"/>
                </a:solidFill>
                <a:latin typeface="Century Gothic" pitchFamily="34" charset="0"/>
              </a:rPr>
              <a:t>Lechuguilla</a:t>
            </a:r>
            <a:endParaRPr lang="es-MX" sz="2800" b="1" dirty="0">
              <a:solidFill>
                <a:srgbClr val="00B050"/>
              </a:solidFill>
              <a:latin typeface="Century Gothic" pitchFamily="34" charset="0"/>
            </a:endParaRPr>
          </a:p>
        </p:txBody>
      </p:sp>
      <p:pic>
        <p:nvPicPr>
          <p:cNvPr id="21508" name="Picture 4" descr="http://t3.gstatic.com/images?q=tbn:ANd9GcR8gfrqj5Dao-hyZS6kZy7vyn-GD5jPW41waSMzRCdow89t9ySV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548680"/>
            <a:ext cx="2448272" cy="2686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Rectángulo"/>
          <p:cNvSpPr/>
          <p:nvPr/>
        </p:nvSpPr>
        <p:spPr>
          <a:xfrm>
            <a:off x="4355976" y="3284984"/>
            <a:ext cx="17123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400" b="1" dirty="0" smtClean="0">
                <a:solidFill>
                  <a:srgbClr val="00B050"/>
                </a:solidFill>
                <a:latin typeface="Century Gothic" pitchFamily="34" charset="0"/>
              </a:rPr>
              <a:t>Candelilla</a:t>
            </a:r>
            <a:endParaRPr lang="es-MX" sz="2400" b="1" dirty="0">
              <a:solidFill>
                <a:srgbClr val="00B050"/>
              </a:solidFill>
              <a:latin typeface="Century Gothic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467544" y="4221088"/>
            <a:ext cx="5400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800" b="1" dirty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La fauna está formada por pequeñas especies tanto de mamíferos como de aves de rapiña.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547664" y="1124744"/>
            <a:ext cx="5958682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MX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Atractivos</a:t>
            </a:r>
          </a:p>
          <a:p>
            <a:pPr algn="ctr"/>
            <a:r>
              <a:rPr lang="es-MX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Culturales, </a:t>
            </a:r>
          </a:p>
          <a:p>
            <a:pPr algn="ctr"/>
            <a:r>
              <a:rPr lang="es-MX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Turísticos y </a:t>
            </a:r>
          </a:p>
          <a:p>
            <a:pPr algn="ctr"/>
            <a:r>
              <a:rPr lang="es-MX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Tradición</a:t>
            </a:r>
            <a:endParaRPr lang="es-E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635896" y="980728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b="1" dirty="0" smtClean="0">
                <a:solidFill>
                  <a:srgbClr val="0070C0"/>
                </a:solidFill>
                <a:latin typeface="Arial Rounded MT Bold" pitchFamily="34" charset="0"/>
              </a:rPr>
              <a:t>PLAZA PRINCIPAL</a:t>
            </a:r>
            <a:endParaRPr lang="es-MX" sz="2000" b="1" dirty="0">
              <a:solidFill>
                <a:srgbClr val="0070C0"/>
              </a:solidFill>
              <a:latin typeface="Arial Rounded MT Bold" pitchFamily="34" charset="0"/>
            </a:endParaRPr>
          </a:p>
        </p:txBody>
      </p:sp>
      <p:pic>
        <p:nvPicPr>
          <p:cNvPr id="4" name="Picture 2" descr="http://t0.gstatic.com/images?q=tbn:ANd9GcS1vjaescgK4oKgwcJzcFu6_EXPSEsQvIO2H4Y5FgN8tLS1QiK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916832"/>
            <a:ext cx="3096344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Rectángulo"/>
          <p:cNvSpPr/>
          <p:nvPr/>
        </p:nvSpPr>
        <p:spPr>
          <a:xfrm>
            <a:off x="827584" y="2636912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2800" b="1" dirty="0" smtClean="0">
                <a:solidFill>
                  <a:schemeClr val="accent6">
                    <a:lumMod val="50000"/>
                  </a:schemeClr>
                </a:solidFill>
                <a:latin typeface="Arial Rounded MT Bold" pitchFamily="34" charset="0"/>
              </a:rPr>
              <a:t>La iglesia de Nuestra Señora del Buen Suceso (1896)</a:t>
            </a:r>
            <a:endParaRPr lang="es-MX" sz="2800" b="1" dirty="0">
              <a:solidFill>
                <a:schemeClr val="accent6">
                  <a:lumMod val="50000"/>
                </a:schemeClr>
              </a:solidFill>
              <a:latin typeface="Arial Rounded MT Bold" pitchFamily="34" charset="0"/>
            </a:endParaRPr>
          </a:p>
        </p:txBody>
      </p:sp>
      <p:pic>
        <p:nvPicPr>
          <p:cNvPr id="6" name="Picture 6" descr="http://mw2.google.com/mw-panoramio/photos/medium/131195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149080"/>
            <a:ext cx="3456384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6 Rectángulo"/>
          <p:cNvSpPr/>
          <p:nvPr/>
        </p:nvSpPr>
        <p:spPr>
          <a:xfrm>
            <a:off x="3923928" y="501317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3200" b="1" dirty="0" smtClean="0">
                <a:solidFill>
                  <a:schemeClr val="accent5">
                    <a:lumMod val="50000"/>
                  </a:schemeClr>
                </a:solidFill>
                <a:latin typeface="Arial Rounded MT Bold" pitchFamily="34" charset="0"/>
              </a:rPr>
              <a:t>La estación del</a:t>
            </a:r>
          </a:p>
          <a:p>
            <a:pPr algn="ctr"/>
            <a:r>
              <a:rPr lang="es-MX" sz="3200" b="1" dirty="0" smtClean="0">
                <a:solidFill>
                  <a:schemeClr val="accent5">
                    <a:lumMod val="50000"/>
                  </a:schemeClr>
                </a:solidFill>
                <a:latin typeface="Arial Rounded MT Bold" pitchFamily="34" charset="0"/>
              </a:rPr>
              <a:t> ferrocarril (1884)</a:t>
            </a:r>
            <a:endParaRPr lang="es-MX" sz="3200" b="1" dirty="0">
              <a:solidFill>
                <a:schemeClr val="accent5">
                  <a:lumMod val="50000"/>
                </a:schemeClr>
              </a:solidFill>
              <a:latin typeface="Arial Rounded MT Bold" pitchFamily="34" charset="0"/>
            </a:endParaRPr>
          </a:p>
        </p:txBody>
      </p:sp>
      <p:pic>
        <p:nvPicPr>
          <p:cNvPr id="30722" name="Picture 2" descr="http://t3.gstatic.com/images?q=tbn:ANd9GcRNcZqnysrYsLMIh0_0BBGeQgdy9DcXb3un37aApGtmL4b7G9r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04664"/>
            <a:ext cx="2952328" cy="230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http://t3.gstatic.com/images?q=tbn:ANd9GcQUMCXFzJklueGTdOgn8s2XeQmtjklJmXIp8HNCgYUydt2Vpjyt_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3096344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8 Rectángulo"/>
          <p:cNvSpPr/>
          <p:nvPr/>
        </p:nvSpPr>
        <p:spPr>
          <a:xfrm>
            <a:off x="3707904" y="1268760"/>
            <a:ext cx="449398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3200" dirty="0" smtClean="0">
                <a:solidFill>
                  <a:schemeClr val="accent3">
                    <a:lumMod val="50000"/>
                  </a:schemeClr>
                </a:solidFill>
                <a:latin typeface="Arial Rounded MT Bold" pitchFamily="34" charset="0"/>
              </a:rPr>
              <a:t>Monumento a Hidalgo</a:t>
            </a:r>
          </a:p>
          <a:p>
            <a:pPr algn="ctr"/>
            <a:r>
              <a:rPr lang="es-MX" sz="3200" dirty="0" smtClean="0">
                <a:solidFill>
                  <a:schemeClr val="accent3">
                    <a:lumMod val="50000"/>
                  </a:schemeClr>
                </a:solidFill>
                <a:latin typeface="Arial Rounded MT Bold" pitchFamily="34" charset="0"/>
              </a:rPr>
              <a:t>(1915)</a:t>
            </a:r>
            <a:endParaRPr lang="es-MX" sz="3200" dirty="0">
              <a:solidFill>
                <a:schemeClr val="accent3">
                  <a:lumMod val="50000"/>
                </a:schemeClr>
              </a:solidFill>
              <a:latin typeface="Arial Rounded MT Bold" pitchFamily="34" charset="0"/>
            </a:endParaRPr>
          </a:p>
        </p:txBody>
      </p:sp>
      <p:pic>
        <p:nvPicPr>
          <p:cNvPr id="2060" name="Picture 12" descr="http://t2.gstatic.com/images?q=tbn:ANd9GcQqez-ahdkf7XaXFXkYgePALrwm9OERdzaK-odznlQH1Q3dJHS3"/>
          <p:cNvPicPr>
            <a:picLocks noChangeAspect="1" noChangeArrowheads="1"/>
          </p:cNvPicPr>
          <p:nvPr/>
        </p:nvPicPr>
        <p:blipFill>
          <a:blip r:embed="rId3" cstate="print"/>
          <a:srcRect l="15789"/>
          <a:stretch>
            <a:fillRect/>
          </a:stretch>
        </p:blipFill>
        <p:spPr bwMode="auto">
          <a:xfrm>
            <a:off x="6012160" y="2708920"/>
            <a:ext cx="2520280" cy="33843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10 Rectángulo"/>
          <p:cNvSpPr/>
          <p:nvPr/>
        </p:nvSpPr>
        <p:spPr>
          <a:xfrm>
            <a:off x="1475656" y="3861048"/>
            <a:ext cx="417915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3200" dirty="0" smtClean="0">
                <a:solidFill>
                  <a:schemeClr val="accent1">
                    <a:lumMod val="50000"/>
                  </a:schemeClr>
                </a:solidFill>
                <a:latin typeface="Arial Rounded MT Bold" pitchFamily="34" charset="0"/>
              </a:rPr>
              <a:t>Tumba de Ildefonso </a:t>
            </a:r>
          </a:p>
          <a:p>
            <a:pPr algn="ctr"/>
            <a:r>
              <a:rPr lang="es-MX" sz="3200" dirty="0" smtClean="0">
                <a:solidFill>
                  <a:schemeClr val="accent1">
                    <a:lumMod val="50000"/>
                  </a:schemeClr>
                </a:solidFill>
                <a:latin typeface="Arial Rounded MT Bold" pitchFamily="34" charset="0"/>
              </a:rPr>
              <a:t>Fuentes</a:t>
            </a:r>
            <a:endParaRPr lang="es-MX" sz="3200" dirty="0">
              <a:solidFill>
                <a:schemeClr val="accent1">
                  <a:lumMod val="50000"/>
                </a:schemeClr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971600" y="836712"/>
            <a:ext cx="676875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4400" dirty="0" smtClean="0">
                <a:solidFill>
                  <a:schemeClr val="bg1">
                    <a:lumMod val="50000"/>
                  </a:schemeClr>
                </a:solidFill>
                <a:latin typeface="Arial Rounded MT Bold" pitchFamily="34" charset="0"/>
              </a:rPr>
              <a:t>Feria regional, celebrada anualmente en el mes de mayo.</a:t>
            </a:r>
            <a:endParaRPr lang="es-MX" sz="4400" dirty="0">
              <a:solidFill>
                <a:schemeClr val="bg1">
                  <a:lumMod val="50000"/>
                </a:schemeClr>
              </a:solidFill>
              <a:latin typeface="Arial Rounded MT Bold" pitchFamily="34" charset="0"/>
            </a:endParaRPr>
          </a:p>
        </p:txBody>
      </p:sp>
      <p:pic>
        <p:nvPicPr>
          <p:cNvPr id="1026" name="Picture 2" descr="http://t1.gstatic.com/images?q=tbn:ANd9GcTqApj4sFs1akM3yffGNhpRIx1IF5ap-bLN4RaUzuHerc_zSLxO"/>
          <p:cNvPicPr>
            <a:picLocks noChangeAspect="1" noChangeArrowheads="1"/>
          </p:cNvPicPr>
          <p:nvPr/>
        </p:nvPicPr>
        <p:blipFill>
          <a:blip r:embed="rId2" cstate="print"/>
          <a:srcRect t="28000"/>
          <a:stretch>
            <a:fillRect/>
          </a:stretch>
        </p:blipFill>
        <p:spPr bwMode="auto">
          <a:xfrm>
            <a:off x="1259632" y="2420888"/>
            <a:ext cx="6552728" cy="38884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File:Lamadrid en Coahuila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20310" t="4568" r="17631"/>
          <a:stretch>
            <a:fillRect/>
          </a:stretch>
        </p:blipFill>
        <p:spPr bwMode="auto">
          <a:xfrm>
            <a:off x="1907704" y="548680"/>
            <a:ext cx="4320480" cy="5760640"/>
          </a:xfrm>
          <a:prstGeom prst="rect">
            <a:avLst/>
          </a:prstGeom>
          <a:noFill/>
        </p:spPr>
      </p:pic>
      <p:cxnSp>
        <p:nvCxnSpPr>
          <p:cNvPr id="17" name="16 Conector recto de flecha"/>
          <p:cNvCxnSpPr/>
          <p:nvPr/>
        </p:nvCxnSpPr>
        <p:spPr>
          <a:xfrm flipH="1" flipV="1">
            <a:off x="1763688" y="980728"/>
            <a:ext cx="1008112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539552" y="332656"/>
            <a:ext cx="194421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2800" dirty="0" smtClean="0">
                <a:latin typeface="Arial Rounded MT Bold" pitchFamily="34" charset="0"/>
              </a:rPr>
              <a:t>OCAMPO</a:t>
            </a:r>
            <a:endParaRPr lang="es-MX" dirty="0">
              <a:latin typeface="Arial Rounded MT Bold" pitchFamily="34" charset="0"/>
            </a:endParaRPr>
          </a:p>
        </p:txBody>
      </p:sp>
      <p:cxnSp>
        <p:nvCxnSpPr>
          <p:cNvPr id="21" name="20 Conector recto de flecha"/>
          <p:cNvCxnSpPr/>
          <p:nvPr/>
        </p:nvCxnSpPr>
        <p:spPr>
          <a:xfrm>
            <a:off x="4211960" y="3573016"/>
            <a:ext cx="72008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3275856" y="5877272"/>
            <a:ext cx="244827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2400" b="1" dirty="0" smtClean="0">
                <a:latin typeface="Arial Rounded MT Bold" pitchFamily="34" charset="0"/>
              </a:rPr>
              <a:t>SACRAMENTO</a:t>
            </a:r>
            <a:endParaRPr lang="es-MX" b="1" dirty="0">
              <a:latin typeface="Arial Rounded MT Bold" pitchFamily="34" charset="0"/>
            </a:endParaRPr>
          </a:p>
        </p:txBody>
      </p:sp>
      <p:cxnSp>
        <p:nvCxnSpPr>
          <p:cNvPr id="25" name="24 Conector recto de flecha"/>
          <p:cNvCxnSpPr/>
          <p:nvPr/>
        </p:nvCxnSpPr>
        <p:spPr>
          <a:xfrm flipV="1">
            <a:off x="4211960" y="3284984"/>
            <a:ext cx="2088232" cy="72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7" name="26 CuadroTexto"/>
          <p:cNvSpPr txBox="1"/>
          <p:nvPr/>
        </p:nvSpPr>
        <p:spPr>
          <a:xfrm>
            <a:off x="6444208" y="2996952"/>
            <a:ext cx="2376264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2400" b="1" dirty="0" smtClean="0">
                <a:latin typeface="Arial Rounded MT Bold" pitchFamily="34" charset="0"/>
              </a:rPr>
              <a:t>NADADORES</a:t>
            </a:r>
            <a:endParaRPr lang="es-MX" b="1" dirty="0">
              <a:latin typeface="Arial Rounded MT Bold" pitchFamily="34" charset="0"/>
            </a:endParaRPr>
          </a:p>
        </p:txBody>
      </p:sp>
      <p:cxnSp>
        <p:nvCxnSpPr>
          <p:cNvPr id="29" name="28 Conector recto de flecha"/>
          <p:cNvCxnSpPr/>
          <p:nvPr/>
        </p:nvCxnSpPr>
        <p:spPr>
          <a:xfrm flipH="1" flipV="1">
            <a:off x="3275856" y="3429000"/>
            <a:ext cx="72008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1" name="30 CuadroTexto"/>
          <p:cNvSpPr txBox="1"/>
          <p:nvPr/>
        </p:nvSpPr>
        <p:spPr>
          <a:xfrm>
            <a:off x="539552" y="2852936"/>
            <a:ext cx="2664296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2400" b="1" dirty="0">
                <a:latin typeface="Arial Rounded MT Bold" pitchFamily="34" charset="0"/>
              </a:rPr>
              <a:t>Cuatrociénegas</a:t>
            </a:r>
          </a:p>
        </p:txBody>
      </p:sp>
      <p:sp>
        <p:nvSpPr>
          <p:cNvPr id="33" name="32 Rectángulo"/>
          <p:cNvSpPr/>
          <p:nvPr/>
        </p:nvSpPr>
        <p:spPr>
          <a:xfrm>
            <a:off x="6372200" y="476672"/>
            <a:ext cx="2382704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s-MX" sz="2400" b="1" dirty="0" smtClean="0">
                <a:latin typeface="Arial Rounded MT Bold" pitchFamily="34" charset="0"/>
              </a:rPr>
              <a:t>1672 personas</a:t>
            </a:r>
            <a:endParaRPr lang="es-MX" sz="2400" b="1" dirty="0">
              <a:latin typeface="Arial Rounded MT Bold" pitchFamily="34" charset="0"/>
            </a:endParaRPr>
          </a:p>
        </p:txBody>
      </p:sp>
      <p:cxnSp>
        <p:nvCxnSpPr>
          <p:cNvPr id="35" name="34 Conector recto de flecha"/>
          <p:cNvCxnSpPr/>
          <p:nvPr/>
        </p:nvCxnSpPr>
        <p:spPr>
          <a:xfrm flipV="1">
            <a:off x="4067944" y="1484784"/>
            <a:ext cx="2376264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6" name="35 Rectángulo"/>
          <p:cNvSpPr/>
          <p:nvPr/>
        </p:nvSpPr>
        <p:spPr>
          <a:xfrm>
            <a:off x="6156176" y="1916832"/>
            <a:ext cx="2749471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s-MX" sz="2400" b="1" dirty="0" smtClean="0">
                <a:latin typeface="Arial Rounded MT Bold" pitchFamily="34" charset="0"/>
              </a:rPr>
              <a:t>848 masculinos y</a:t>
            </a:r>
          </a:p>
          <a:p>
            <a:r>
              <a:rPr lang="es-MX" sz="2400" b="1" dirty="0" smtClean="0">
                <a:latin typeface="Arial Rounded MT Bold" pitchFamily="34" charset="0"/>
              </a:rPr>
              <a:t> 824 femeninas</a:t>
            </a:r>
            <a:endParaRPr lang="es-MX" sz="2400" b="1" dirty="0">
              <a:latin typeface="Arial Rounded MT Bold" pitchFamily="34" charset="0"/>
            </a:endParaRPr>
          </a:p>
        </p:txBody>
      </p:sp>
      <p:cxnSp>
        <p:nvCxnSpPr>
          <p:cNvPr id="37" name="36 Conector recto de flecha"/>
          <p:cNvCxnSpPr/>
          <p:nvPr/>
        </p:nvCxnSpPr>
        <p:spPr>
          <a:xfrm>
            <a:off x="7452320" y="1052736"/>
            <a:ext cx="8384" cy="7284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1691680" y="1340768"/>
            <a:ext cx="5942652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s-MX" sz="6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Rounded MT Bold" pitchFamily="34" charset="0"/>
              </a:rPr>
              <a:t>Estructura </a:t>
            </a:r>
          </a:p>
          <a:p>
            <a:pPr algn="ctr"/>
            <a:r>
              <a:rPr lang="es-MX" sz="6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Rounded MT Bold" pitchFamily="34" charset="0"/>
              </a:rPr>
              <a:t>social</a:t>
            </a:r>
          </a:p>
          <a:p>
            <a:pPr algn="ctr"/>
            <a:r>
              <a:rPr lang="es-MX" sz="6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Rounded MT Bold" pitchFamily="34" charset="0"/>
              </a:rPr>
              <a:t>Y económica </a:t>
            </a:r>
            <a:endParaRPr lang="es-MX" sz="6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83568" y="2132856"/>
            <a:ext cx="41044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3200" dirty="0" smtClean="0">
                <a:solidFill>
                  <a:schemeClr val="accent2">
                    <a:lumMod val="50000"/>
                  </a:schemeClr>
                </a:solidFill>
                <a:latin typeface="Arial Rounded MT Bold" pitchFamily="34" charset="0"/>
              </a:rPr>
              <a:t>Derecho a atención médica por el seguro social: </a:t>
            </a:r>
          </a:p>
          <a:p>
            <a:pPr algn="ctr"/>
            <a:r>
              <a:rPr lang="es-MX" sz="3200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Arial Rounded MT Bold" pitchFamily="34" charset="0"/>
              </a:rPr>
              <a:t>17434 habitantes </a:t>
            </a:r>
            <a:endParaRPr lang="es-MX" sz="3200" dirty="0">
              <a:solidFill>
                <a:schemeClr val="tx2">
                  <a:lumMod val="90000"/>
                  <a:lumOff val="10000"/>
                </a:schemeClr>
              </a:solidFill>
              <a:latin typeface="Arial Rounded MT Bold" pitchFamily="34" charset="0"/>
            </a:endParaRPr>
          </a:p>
        </p:txBody>
      </p:sp>
      <p:pic>
        <p:nvPicPr>
          <p:cNvPr id="28674" name="Picture 2" descr="http://t1.gstatic.com/images?q=tbn:ANd9GcTUb45xkKMLULzHND_lqZc4lxKINkm0Ofk7KL9W2mrGTCz_gFI_s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548680"/>
            <a:ext cx="3024336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t2.gstatic.com/images?q=tbn:ANd9GcSPew4JCT5N5bLZN5SJ3mrlu0Xgv5VLnA7w9KIU6Z0gV9-_t_I4"/>
          <p:cNvPicPr>
            <a:picLocks noChangeAspect="1" noChangeArrowheads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323528" y="1628800"/>
            <a:ext cx="3456384" cy="3096344"/>
          </a:xfrm>
          <a:prstGeom prst="rect">
            <a:avLst/>
          </a:prstGeom>
          <a:noFill/>
        </p:spPr>
      </p:pic>
      <p:sp>
        <p:nvSpPr>
          <p:cNvPr id="3" name="2 Rectángulo"/>
          <p:cNvSpPr/>
          <p:nvPr/>
        </p:nvSpPr>
        <p:spPr>
          <a:xfrm>
            <a:off x="3707904" y="76470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sz="3200" dirty="0" smtClean="0">
                <a:latin typeface="Arial Rounded MT Bold" pitchFamily="34" charset="0"/>
              </a:rPr>
              <a:t>En Castaños hay un total de 5380 hogares.</a:t>
            </a:r>
            <a:endParaRPr lang="es-MX" sz="3200" dirty="0">
              <a:latin typeface="Arial Rounded MT Bold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3707904" y="2492896"/>
            <a:ext cx="504056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es-MX" sz="3200" dirty="0" smtClean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Instalaciones sanitarias.</a:t>
            </a:r>
          </a:p>
          <a:p>
            <a:pPr algn="just">
              <a:buFont typeface="Wingdings" pitchFamily="2" charset="2"/>
              <a:buChar char="v"/>
            </a:pPr>
            <a:r>
              <a:rPr lang="es-MX" sz="3200" dirty="0" smtClean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Conectadas a los servicios públicos.</a:t>
            </a:r>
          </a:p>
          <a:p>
            <a:pPr algn="just">
              <a:buFont typeface="Wingdings" pitchFamily="2" charset="2"/>
              <a:buChar char="v"/>
            </a:pPr>
            <a:r>
              <a:rPr lang="es-MX" sz="3200" dirty="0" smtClean="0">
                <a:solidFill>
                  <a:schemeClr val="accent3">
                    <a:lumMod val="75000"/>
                  </a:schemeClr>
                </a:solidFill>
                <a:latin typeface="Arial Rounded MT Bold" pitchFamily="34" charset="0"/>
              </a:rPr>
              <a:t>Acceso a la luz eléctrica.</a:t>
            </a:r>
          </a:p>
          <a:p>
            <a:endParaRPr lang="es-MX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259632" y="1484784"/>
            <a:ext cx="655833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Rounded MT Bold" pitchFamily="34" charset="0"/>
              </a:rPr>
              <a:t>EDUCACIÓN</a:t>
            </a:r>
            <a:endParaRPr lang="es-ES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Rounded MT Bold" pitchFamily="34" charset="0"/>
            </a:endParaRPr>
          </a:p>
        </p:txBody>
      </p:sp>
      <p:pic>
        <p:nvPicPr>
          <p:cNvPr id="32770" name="Picture 2" descr="http://t2.gstatic.com/images?q=tbn:ANd9GcRLuX0PHhk14X-ev1HUJMJwt_ej0Tj-6zGu1T-uqzOfNrheT6vcS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708920"/>
            <a:ext cx="5616624" cy="33843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699792" y="548680"/>
            <a:ext cx="61206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Courier New" pitchFamily="49" charset="0"/>
              <a:buChar char="o"/>
            </a:pPr>
            <a:r>
              <a:rPr lang="es-MX" sz="2800" dirty="0" smtClean="0">
                <a:solidFill>
                  <a:schemeClr val="accent5">
                    <a:lumMod val="75000"/>
                  </a:schemeClr>
                </a:solidFill>
                <a:latin typeface="Arial Rounded MT Bold" pitchFamily="34" charset="0"/>
              </a:rPr>
              <a:t>De la población a partir de los 15 años 466 no tienen ninguna escolaridad </a:t>
            </a:r>
          </a:p>
          <a:p>
            <a:pPr algn="just">
              <a:buFont typeface="Courier New" pitchFamily="49" charset="0"/>
              <a:buChar char="o"/>
            </a:pPr>
            <a:r>
              <a:rPr lang="es-MX" sz="2800" dirty="0" smtClean="0">
                <a:solidFill>
                  <a:schemeClr val="accent5">
                    <a:lumMod val="75000"/>
                  </a:schemeClr>
                </a:solidFill>
                <a:latin typeface="Arial Rounded MT Bold" pitchFamily="34" charset="0"/>
              </a:rPr>
              <a:t>4880 tienen una escolaridad incompleta </a:t>
            </a:r>
          </a:p>
          <a:p>
            <a:pPr algn="just">
              <a:buFont typeface="Courier New" pitchFamily="49" charset="0"/>
              <a:buChar char="o"/>
            </a:pPr>
            <a:r>
              <a:rPr lang="es-MX" sz="2800" dirty="0" smtClean="0">
                <a:solidFill>
                  <a:schemeClr val="accent5">
                    <a:lumMod val="75000"/>
                  </a:schemeClr>
                </a:solidFill>
                <a:latin typeface="Arial Rounded MT Bold" pitchFamily="34" charset="0"/>
              </a:rPr>
              <a:t>4644 tienen una escolaridad básica y 4305 cuentan con una educación post-básica.</a:t>
            </a:r>
          </a:p>
        </p:txBody>
      </p:sp>
      <p:pic>
        <p:nvPicPr>
          <p:cNvPr id="31746" name="Picture 2" descr="http://t3.gstatic.com/images?q=tbn:ANd9GcQXL63sbJ9AYRLL4F3CvU2pHq9Lhm6ksk3QXlHfz3MEJSy6JDXktQ"/>
          <p:cNvPicPr>
            <a:picLocks noChangeAspect="1" noChangeArrowheads="1"/>
          </p:cNvPicPr>
          <p:nvPr/>
        </p:nvPicPr>
        <p:blipFill>
          <a:blip r:embed="rId2" cstate="print"/>
          <a:srcRect r="28619"/>
          <a:stretch>
            <a:fillRect/>
          </a:stretch>
        </p:blipFill>
        <p:spPr bwMode="auto">
          <a:xfrm>
            <a:off x="251520" y="764704"/>
            <a:ext cx="2376264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411760" y="4365104"/>
            <a:ext cx="460851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88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CLIMA</a:t>
            </a:r>
            <a:endParaRPr lang="es-ES" sz="66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16386" name="Picture 2" descr="http://t1.gstatic.com/images?q=tbn:ANd9GcTHKACvoUVa3aFix9CnmvIi1tCVS_Z5Wxl_UN21RpVWnE0nVXQDD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04664"/>
            <a:ext cx="6264696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067944" y="105273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MX" sz="3200" dirty="0" smtClean="0">
                <a:latin typeface="Arial Rounded MT Bold" pitchFamily="34" charset="0"/>
              </a:rPr>
              <a:t>La </a:t>
            </a:r>
            <a:r>
              <a:rPr lang="es-MX" sz="3200" dirty="0">
                <a:latin typeface="Arial Rounded MT Bold" pitchFamily="34" charset="0"/>
              </a:rPr>
              <a:t>temperatura media anual es </a:t>
            </a:r>
            <a:r>
              <a:rPr lang="es-MX" sz="3200" dirty="0" smtClean="0">
                <a:latin typeface="Arial Rounded MT Bold" pitchFamily="34" charset="0"/>
              </a:rPr>
              <a:t>de 14 </a:t>
            </a:r>
            <a:r>
              <a:rPr lang="es-MX" sz="3200" dirty="0">
                <a:latin typeface="Arial Rounded MT Bold" pitchFamily="34" charset="0"/>
              </a:rPr>
              <a:t>a 16°C al </a:t>
            </a:r>
            <a:r>
              <a:rPr lang="es-MX" sz="3200" dirty="0" smtClean="0">
                <a:latin typeface="Arial Rounded MT Bold" pitchFamily="34" charset="0"/>
              </a:rPr>
              <a:t>noroeste </a:t>
            </a:r>
          </a:p>
          <a:p>
            <a:pPr algn="just">
              <a:buFont typeface="Wingdings" pitchFamily="2" charset="2"/>
              <a:buChar char="Ø"/>
            </a:pPr>
            <a:r>
              <a:rPr lang="es-MX" sz="3200" dirty="0" smtClean="0">
                <a:latin typeface="Arial Rounded MT Bold" pitchFamily="34" charset="0"/>
              </a:rPr>
              <a:t>Al norte</a:t>
            </a:r>
            <a:r>
              <a:rPr lang="es-MX" sz="3200" dirty="0">
                <a:latin typeface="Arial Rounded MT Bold" pitchFamily="34" charset="0"/>
              </a:rPr>
              <a:t>, centro y sur del municipio es de 20 a </a:t>
            </a:r>
            <a:r>
              <a:rPr lang="es-MX" sz="3200" dirty="0" smtClean="0">
                <a:latin typeface="Arial Rounded MT Bold" pitchFamily="34" charset="0"/>
              </a:rPr>
              <a:t>22°C</a:t>
            </a:r>
            <a:endParaRPr lang="es-MX" sz="3200" dirty="0">
              <a:latin typeface="Arial Rounded MT Bold" pitchFamily="34" charset="0"/>
            </a:endParaRPr>
          </a:p>
        </p:txBody>
      </p:sp>
      <p:pic>
        <p:nvPicPr>
          <p:cNvPr id="32770" name="Picture 2" descr="http://t3.gstatic.com/images?q=tbn:ANd9GcQ64O_EnSKH0W0QwMflun4A48qBm-TcZEjN1attXQgR5kKkSdEi6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3672408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153102" y="548680"/>
            <a:ext cx="398684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FLORA</a:t>
            </a:r>
            <a:endParaRPr lang="es-ES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788024" y="4581128"/>
            <a:ext cx="395493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FAUNA</a:t>
            </a:r>
            <a:endParaRPr lang="es-E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14338" name="Picture 2" descr="http://t1.gstatic.com/images?q=tbn:ANd9GcSv_si9x4B_oo-PCSqfhrdROpQoz1MQIfo-5OlWcFPqfRWMiJZZU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132856"/>
            <a:ext cx="5328592" cy="2448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53316" y="456347"/>
            <a:ext cx="8389284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3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La vegetación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es-MX" sz="2800" dirty="0">
                <a:solidFill>
                  <a:schemeClr val="accent4">
                    <a:lumMod val="50000"/>
                  </a:schemeClr>
                </a:solidFill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ur es de tipo estepario, </a:t>
            </a:r>
            <a:r>
              <a:rPr kumimoji="0" lang="es-MX" sz="2800" b="0" i="0" u="none" strike="noStrike" cap="none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es-MX" sz="2800" dirty="0" smtClean="0">
                <a:solidFill>
                  <a:schemeClr val="accent4">
                    <a:lumMod val="50000"/>
                  </a:schemeClr>
                </a:solidFill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P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arte montañosa </a:t>
            </a:r>
            <a:r>
              <a:rPr kumimoji="0" lang="es-MX" sz="2800" b="0" i="0" u="none" strike="noStrike" cap="none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hay poca vegetación,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MX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 Rounded MT Bold" pitchFamily="34" charset="0"/>
                <a:ea typeface="Times New Roman" pitchFamily="18" charset="0"/>
                <a:cs typeface="Times New Roman" pitchFamily="18" charset="0"/>
              </a:rPr>
              <a:t>pero existen manchones de encino y coníferas. </a:t>
            </a:r>
            <a:endParaRPr kumimoji="0" lang="es-MX" sz="5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 Rounded MT Bold" pitchFamily="34" charset="0"/>
              <a:cs typeface="Arial" pitchFamily="34" charset="0"/>
            </a:endParaRPr>
          </a:p>
        </p:txBody>
      </p:sp>
      <p:pic>
        <p:nvPicPr>
          <p:cNvPr id="13315" name="Picture 3" descr="http://t2.gstatic.com/images?q=tbn:ANd9GcSK0zqXdcofhrTP0jbJfxW1blUDzO7Fcl2acNktMbnyxlNPFQA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636912"/>
            <a:ext cx="2232248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7" name="Picture 5" descr="http://t2.gstatic.com/images?q=tbn:ANd9GcQWbjGnII43qtSB4AasdNd8DpvVJCmGwdx_RDOOmXOskDavKdw-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852936"/>
            <a:ext cx="1933575" cy="28083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907704" y="4293096"/>
            <a:ext cx="56703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3200" dirty="0">
                <a:latin typeface="Arial Rounded MT Bold" pitchFamily="34" charset="0"/>
              </a:rPr>
              <a:t>La fauna está formada, principalmente, </a:t>
            </a:r>
            <a:endParaRPr lang="es-MX" sz="3200" dirty="0" smtClean="0">
              <a:latin typeface="Arial Rounded MT Bold" pitchFamily="34" charset="0"/>
            </a:endParaRPr>
          </a:p>
          <a:p>
            <a:pPr algn="just"/>
            <a:r>
              <a:rPr lang="es-MX" sz="3200" dirty="0" smtClean="0">
                <a:latin typeface="Arial Rounded MT Bold" pitchFamily="34" charset="0"/>
              </a:rPr>
              <a:t>por </a:t>
            </a:r>
            <a:r>
              <a:rPr lang="es-MX" sz="3200" dirty="0">
                <a:latin typeface="Arial Rounded MT Bold" pitchFamily="34" charset="0"/>
              </a:rPr>
              <a:t>roedores y reptiles. </a:t>
            </a:r>
          </a:p>
        </p:txBody>
      </p:sp>
      <p:pic>
        <p:nvPicPr>
          <p:cNvPr id="35842" name="Picture 2" descr="http://t1.gstatic.com/images?q=tbn:ANd9GcTYnJxWgtBXYaJATSfV2ae3oJMAV6a-4p8FMWhL7cSKAxGPc_4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72816"/>
            <a:ext cx="2322959" cy="1847851"/>
          </a:xfrm>
          <a:prstGeom prst="rect">
            <a:avLst/>
          </a:prstGeom>
          <a:noFill/>
        </p:spPr>
      </p:pic>
      <p:pic>
        <p:nvPicPr>
          <p:cNvPr id="35844" name="Picture 4" descr="http://t0.gstatic.com/images?q=tbn:ANd9GcTNfhoqHGXPwx6qemE-Jrg-MNzr6WJflZdbFllj_8E0imbKp2V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844824"/>
            <a:ext cx="2409056" cy="18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1547664" y="1052736"/>
            <a:ext cx="5958682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MX" sz="6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Atractivos</a:t>
            </a:r>
          </a:p>
          <a:p>
            <a:pPr algn="ctr"/>
            <a:r>
              <a:rPr lang="es-MX" sz="6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Culturales, </a:t>
            </a:r>
          </a:p>
          <a:p>
            <a:pPr algn="ctr"/>
            <a:r>
              <a:rPr lang="es-MX" sz="6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Turísticos y </a:t>
            </a:r>
          </a:p>
          <a:p>
            <a:pPr algn="ctr"/>
            <a:r>
              <a:rPr lang="es-MX" sz="6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Tradición</a:t>
            </a:r>
            <a:endParaRPr lang="es-MX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o">
  <a:themeElements>
    <a:clrScheme name="Aspecto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126</TotalTime>
  <Words>455</Words>
  <Application>Microsoft Office PowerPoint</Application>
  <PresentationFormat>Presentación en pantalla (4:3)</PresentationFormat>
  <Paragraphs>121</Paragraphs>
  <Slides>34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34</vt:i4>
      </vt:variant>
    </vt:vector>
  </HeadingPairs>
  <TitlesOfParts>
    <vt:vector size="35" baseType="lpstr">
      <vt:lpstr>Aspecto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sebastian</dc:creator>
  <cp:lastModifiedBy>Ba-k.com</cp:lastModifiedBy>
  <cp:revision>20</cp:revision>
  <dcterms:created xsi:type="dcterms:W3CDTF">2012-03-11T21:25:09Z</dcterms:created>
  <dcterms:modified xsi:type="dcterms:W3CDTF">2012-06-18T16:41:57Z</dcterms:modified>
</cp:coreProperties>
</file>